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56" r:id="rId5"/>
    <p:sldId id="295" r:id="rId6"/>
    <p:sldId id="292" r:id="rId7"/>
    <p:sldId id="273" r:id="rId8"/>
    <p:sldId id="293" r:id="rId9"/>
    <p:sldId id="296" r:id="rId10"/>
    <p:sldId id="302" r:id="rId11"/>
    <p:sldId id="303" r:id="rId12"/>
    <p:sldId id="304" r:id="rId13"/>
    <p:sldId id="298" r:id="rId14"/>
    <p:sldId id="305" r:id="rId15"/>
    <p:sldId id="290" r:id="rId16"/>
    <p:sldId id="301" r:id="rId17"/>
    <p:sldId id="266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66"/>
    <a:srgbClr val="727D84"/>
    <a:srgbClr val="EE8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3441" autoAdjust="0"/>
  </p:normalViewPr>
  <p:slideViewPr>
    <p:cSldViewPr>
      <p:cViewPr varScale="1">
        <p:scale>
          <a:sx n="105" d="100"/>
          <a:sy n="105" d="100"/>
        </p:scale>
        <p:origin x="105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AC674-B88F-4E00-B5AB-7C41A30693BB}" type="datetimeFigureOut">
              <a:rPr lang="sl-SI" smtClean="0"/>
              <a:t>20.1.2017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6C750-66EE-44C7-B2DF-CF491D1F0A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546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C750-66EE-44C7-B2DF-CF491D1F0A51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410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6C750-66EE-44C7-B2DF-CF491D1F0A51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58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6337"/>
            <a:ext cx="9144000" cy="43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32656"/>
            <a:ext cx="1763687" cy="94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691680" y="1340769"/>
            <a:ext cx="5904656" cy="93610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27D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dirty="0" err="1" smtClean="0"/>
              <a:t>Lorem</a:t>
            </a:r>
            <a:r>
              <a:rPr lang="sl-SI" dirty="0" smtClean="0"/>
              <a:t> </a:t>
            </a:r>
            <a:r>
              <a:rPr lang="sl-SI" dirty="0" err="1" smtClean="0"/>
              <a:t>ipsum</a:t>
            </a:r>
            <a:r>
              <a:rPr lang="sl-SI" dirty="0" smtClean="0"/>
              <a:t> </a:t>
            </a:r>
            <a:r>
              <a:rPr lang="sl-SI" dirty="0" err="1" smtClean="0"/>
              <a:t>dolor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691680" y="2564904"/>
            <a:ext cx="6400800" cy="648072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err="1" smtClean="0"/>
              <a:t>Lorem</a:t>
            </a:r>
            <a:r>
              <a:rPr lang="sl-SI" dirty="0" smtClean="0"/>
              <a:t> </a:t>
            </a:r>
            <a:r>
              <a:rPr lang="sl-SI" dirty="0" err="1" smtClean="0"/>
              <a:t>ipsum</a:t>
            </a:r>
            <a:r>
              <a:rPr lang="sl-SI" dirty="0" smtClean="0"/>
              <a:t> </a:t>
            </a:r>
            <a:r>
              <a:rPr lang="sl-SI" dirty="0" err="1" smtClean="0"/>
              <a:t>dolor</a:t>
            </a:r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6309320"/>
            <a:ext cx="9144000" cy="504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16632"/>
            <a:ext cx="1195411" cy="37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avokotnik 8"/>
          <p:cNvSpPr/>
          <p:nvPr userDrawn="1"/>
        </p:nvSpPr>
        <p:spPr>
          <a:xfrm>
            <a:off x="0" y="0"/>
            <a:ext cx="7524328" cy="476672"/>
          </a:xfrm>
          <a:prstGeom prst="rect">
            <a:avLst/>
          </a:prstGeom>
          <a:solidFill>
            <a:srgbClr val="727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Ograda vsebine 2"/>
          <p:cNvSpPr>
            <a:spLocks noGrp="1"/>
          </p:cNvSpPr>
          <p:nvPr>
            <p:ph idx="13" hasCustomPrompt="1"/>
          </p:nvPr>
        </p:nvSpPr>
        <p:spPr>
          <a:xfrm>
            <a:off x="827584" y="1412776"/>
            <a:ext cx="648072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3000" b="1">
                <a:solidFill>
                  <a:srgbClr val="EE851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D5DCD9"/>
              </a:buClr>
              <a:buFont typeface="Arial" pitchFamily="34" charset="0"/>
              <a:buChar char="•"/>
              <a:defRPr sz="2000" baseline="0">
                <a:solidFill>
                  <a:srgbClr val="727D84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sl-SI" dirty="0" err="1" smtClean="0"/>
              <a:t>Lorem</a:t>
            </a:r>
            <a:r>
              <a:rPr lang="sl-SI" dirty="0" smtClean="0"/>
              <a:t> </a:t>
            </a:r>
            <a:r>
              <a:rPr lang="sl-SI" dirty="0" err="1" smtClean="0"/>
              <a:t>ipsum</a:t>
            </a:r>
            <a:r>
              <a:rPr lang="sl-SI" dirty="0" smtClean="0"/>
              <a:t> </a:t>
            </a:r>
            <a:r>
              <a:rPr lang="sl-SI" dirty="0" err="1" smtClean="0"/>
              <a:t>dolor</a:t>
            </a:r>
            <a:endParaRPr lang="sl-SI" dirty="0" smtClean="0"/>
          </a:p>
          <a:p>
            <a:pPr lvl="1"/>
            <a:r>
              <a:rPr lang="sl-SI" dirty="0" err="1" smtClean="0"/>
              <a:t>Lorem</a:t>
            </a:r>
            <a:r>
              <a:rPr lang="sl-SI" dirty="0" smtClean="0"/>
              <a:t> </a:t>
            </a:r>
            <a:r>
              <a:rPr lang="sl-SI" dirty="0" err="1" smtClean="0"/>
              <a:t>ipsum</a:t>
            </a:r>
            <a:r>
              <a:rPr lang="sl-SI" dirty="0" smtClean="0"/>
              <a:t> </a:t>
            </a:r>
            <a:r>
              <a:rPr lang="sl-SI" dirty="0" err="1" smtClean="0"/>
              <a:t>dolor</a:t>
            </a:r>
            <a:r>
              <a:rPr lang="sl-SI" dirty="0" smtClean="0"/>
              <a:t> sit </a:t>
            </a:r>
            <a:r>
              <a:rPr lang="sl-SI" dirty="0" err="1" smtClean="0"/>
              <a:t>amet</a:t>
            </a:r>
            <a:endParaRPr lang="sl-SI" dirty="0" smtClean="0"/>
          </a:p>
          <a:p>
            <a:pPr lvl="1"/>
            <a:r>
              <a:rPr lang="sl-SI" dirty="0" err="1" smtClean="0"/>
              <a:t>Lorem</a:t>
            </a:r>
            <a:r>
              <a:rPr lang="sl-SI" dirty="0" smtClean="0"/>
              <a:t> </a:t>
            </a:r>
            <a:r>
              <a:rPr lang="sl-SI" dirty="0" err="1" smtClean="0"/>
              <a:t>ipsum</a:t>
            </a:r>
            <a:r>
              <a:rPr lang="sl-SI" dirty="0" smtClean="0"/>
              <a:t> </a:t>
            </a:r>
            <a:r>
              <a:rPr lang="sl-SI" dirty="0" err="1" smtClean="0"/>
              <a:t>dolor</a:t>
            </a:r>
            <a:r>
              <a:rPr lang="sl-SI" dirty="0" smtClean="0"/>
              <a:t> sit </a:t>
            </a:r>
            <a:r>
              <a:rPr lang="sl-SI" dirty="0" err="1" smtClean="0"/>
              <a:t>amet</a:t>
            </a:r>
            <a:endParaRPr lang="sl-SI" dirty="0" smtClean="0"/>
          </a:p>
          <a:p>
            <a:pPr lvl="1"/>
            <a:endParaRPr lang="sl-SI" dirty="0" smtClean="0"/>
          </a:p>
          <a:p>
            <a:pPr lvl="1"/>
            <a:r>
              <a:rPr lang="sl-SI" dirty="0" err="1" smtClean="0"/>
              <a:t>Lorem</a:t>
            </a:r>
            <a:r>
              <a:rPr lang="sl-SI" dirty="0" smtClean="0"/>
              <a:t> </a:t>
            </a:r>
            <a:r>
              <a:rPr lang="sl-SI" dirty="0" err="1" smtClean="0"/>
              <a:t>ipsum</a:t>
            </a:r>
            <a:r>
              <a:rPr lang="sl-SI" dirty="0" smtClean="0"/>
              <a:t> </a:t>
            </a:r>
            <a:r>
              <a:rPr lang="sl-SI" dirty="0" err="1" smtClean="0"/>
              <a:t>dolor</a:t>
            </a:r>
            <a:r>
              <a:rPr lang="sl-SI" dirty="0" smtClean="0"/>
              <a:t> sit </a:t>
            </a:r>
            <a:r>
              <a:rPr lang="sl-SI" dirty="0" err="1" smtClean="0"/>
              <a:t>amet</a:t>
            </a:r>
            <a:endParaRPr lang="sl-SI" dirty="0" smtClean="0"/>
          </a:p>
          <a:p>
            <a:pPr lvl="1"/>
            <a:endParaRPr lang="sl-SI" dirty="0" smtClean="0"/>
          </a:p>
          <a:p>
            <a:pPr lvl="1"/>
            <a:r>
              <a:rPr lang="sl-SI" dirty="0" err="1" smtClean="0"/>
              <a:t>Lorem</a:t>
            </a:r>
            <a:r>
              <a:rPr lang="sl-SI" dirty="0" smtClean="0"/>
              <a:t> </a:t>
            </a:r>
            <a:r>
              <a:rPr lang="sl-SI" dirty="0" err="1" smtClean="0"/>
              <a:t>ipsum</a:t>
            </a:r>
            <a:r>
              <a:rPr lang="sl-SI" dirty="0" smtClean="0"/>
              <a:t> </a:t>
            </a:r>
            <a:r>
              <a:rPr lang="sl-SI" dirty="0" err="1" smtClean="0"/>
              <a:t>dolor</a:t>
            </a:r>
            <a:r>
              <a:rPr lang="sl-SI" dirty="0" smtClean="0"/>
              <a:t> sit </a:t>
            </a:r>
            <a:r>
              <a:rPr lang="sl-SI" dirty="0" err="1" smtClean="0"/>
              <a:t>amet</a:t>
            </a:r>
            <a:endParaRPr lang="sl-SI" dirty="0"/>
          </a:p>
        </p:txBody>
      </p:sp>
      <p:sp>
        <p:nvSpPr>
          <p:cNvPr id="15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51520" y="116632"/>
            <a:ext cx="6400800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sl-SI" sz="15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err="1" smtClean="0"/>
              <a:t>Lorem</a:t>
            </a:r>
            <a:r>
              <a:rPr lang="sl-SI" dirty="0" smtClean="0"/>
              <a:t> / </a:t>
            </a:r>
            <a:r>
              <a:rPr lang="sl-SI" dirty="0" err="1" smtClean="0"/>
              <a:t>Ipsum</a:t>
            </a:r>
            <a:r>
              <a:rPr lang="sl-SI" dirty="0" smtClean="0"/>
              <a:t> / </a:t>
            </a:r>
            <a:r>
              <a:rPr lang="sl-SI" dirty="0" err="1" smtClean="0"/>
              <a:t>Dolor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aka.zvab@eles.s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gen-rs.si/kodeksi-omrezja" TargetMode="External"/><Relationship Id="rId4" Type="http://schemas.openxmlformats.org/officeDocument/2006/relationships/hyperlink" Target="mailto:kodeksi.omrezja@agen-rs.s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6736" y="485218"/>
            <a:ext cx="5980410" cy="1514819"/>
          </a:xfrm>
        </p:spPr>
        <p:txBody>
          <a:bodyPr/>
          <a:lstStyle/>
          <a:p>
            <a:pPr algn="ctr"/>
            <a:r>
              <a:rPr lang="sl-SI" sz="3200" dirty="0" smtClean="0">
                <a:solidFill>
                  <a:schemeClr val="tx1"/>
                </a:solidFill>
              </a:rPr>
              <a:t>Javno </a:t>
            </a:r>
            <a:r>
              <a:rPr lang="sl-SI" sz="3200" dirty="0">
                <a:solidFill>
                  <a:schemeClr val="tx1"/>
                </a:solidFill>
              </a:rPr>
              <a:t>posvetovanje glede predloga nacionalnih pragov elektroenergijskih modulov</a:t>
            </a:r>
            <a:endParaRPr lang="sl-SI" sz="3200" b="1" i="1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2577604"/>
            <a:ext cx="3974394" cy="648072"/>
          </a:xfrm>
        </p:spPr>
        <p:txBody>
          <a:bodyPr/>
          <a:lstStyle/>
          <a:p>
            <a:r>
              <a:rPr lang="sl-SI" sz="2400" dirty="0" smtClean="0"/>
              <a:t>Ljubljana, 20. januar 2016 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467544" y="6021288"/>
            <a:ext cx="3024336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Mitja Pšaker / Jaka Žvab</a:t>
            </a:r>
          </a:p>
        </p:txBody>
      </p:sp>
    </p:spTree>
    <p:extLst>
      <p:ext uri="{BB962C8B-B14F-4D97-AF65-F5344CB8AC3E}">
        <p14:creationId xmlns:p14="http://schemas.microsoft.com/office/powerpoint/2010/main" val="35736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slov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7272808" cy="360040"/>
          </a:xfrm>
        </p:spPr>
        <p:txBody>
          <a:bodyPr/>
          <a:lstStyle/>
          <a:p>
            <a:r>
              <a:rPr lang="sl-SI" dirty="0" smtClean="0"/>
              <a:t>3. </a:t>
            </a:r>
            <a:r>
              <a:rPr lang="sl-SI" dirty="0"/>
              <a:t>Novi predlog za javno obravnavo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0580411"/>
                  </p:ext>
                </p:extLst>
              </p:nvPr>
            </p:nvGraphicFramePr>
            <p:xfrm>
              <a:off x="64008" y="2060848"/>
              <a:ext cx="8997945" cy="32408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1376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93200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08656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93200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73360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120229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l-SI" sz="1600" b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+mn-cs"/>
                            </a:rPr>
                            <a:t>Predlog omejitve pragov za PGM</a:t>
                          </a:r>
                          <a:endParaRPr lang="sl-SI" sz="16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sl-SI" sz="1600" b="0" dirty="0">
                              <a:effectLst/>
                              <a:latin typeface="Arial Narrow" panose="020B0606020202030204" pitchFamily="34" charset="0"/>
                            </a:rPr>
                            <a:t>TIP A</a:t>
                          </a:r>
                          <a:endParaRPr lang="sl-SI" sz="16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sl-SI" sz="1600" b="0" dirty="0">
                              <a:effectLst/>
                              <a:latin typeface="Arial Narrow" panose="020B0606020202030204" pitchFamily="34" charset="0"/>
                            </a:rPr>
                            <a:t>TIP B</a:t>
                          </a:r>
                          <a:endParaRPr lang="sl-SI" sz="16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sl-SI" sz="1600" b="0" dirty="0">
                              <a:effectLst/>
                              <a:latin typeface="Arial Narrow" panose="020B0606020202030204" pitchFamily="34" charset="0"/>
                            </a:rPr>
                            <a:t>TIP C</a:t>
                          </a:r>
                          <a:endParaRPr lang="sl-SI" sz="16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sl-SI" sz="1600" b="0" dirty="0">
                              <a:effectLst/>
                              <a:latin typeface="Arial Narrow" panose="020B0606020202030204" pitchFamily="34" charset="0"/>
                            </a:rPr>
                            <a:t>TIP D</a:t>
                          </a:r>
                          <a:endParaRPr lang="sl-SI" sz="16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926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600" b="0" dirty="0">
                              <a:effectLst/>
                              <a:latin typeface="Arial Narrow" panose="020B0606020202030204" pitchFamily="34" charset="0"/>
                            </a:rPr>
                            <a:t>Napetostni nivo</a:t>
                          </a:r>
                          <a:endParaRPr lang="sl-SI" sz="16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sl-SI" sz="1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𝟏𝟏𝟎</m:t>
                                </m:r>
                                <m:r>
                                  <a:rPr lang="sl-SI" sz="1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sl-SI" sz="1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𝒌𝑽</m:t>
                                </m:r>
                              </m:oMath>
                            </m:oMathPara>
                          </a14:m>
                          <a:endParaRPr lang="sl-SI" sz="1400" b="1" dirty="0">
                            <a:solidFill>
                              <a:srgbClr val="FF0000"/>
                            </a:solidFill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sl-SI" sz="1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𝟏𝟏𝟎</m:t>
                                </m:r>
                                <m:r>
                                  <a:rPr lang="sl-SI" sz="1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sl-SI" sz="1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𝒌𝑽</m:t>
                                </m:r>
                              </m:oMath>
                            </m:oMathPara>
                          </a14:m>
                          <a:endParaRPr lang="sl-SI" sz="1400" b="1" dirty="0">
                            <a:solidFill>
                              <a:srgbClr val="FF0000"/>
                            </a:solidFill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sl-SI" sz="1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𝟏𝟏𝟎</m:t>
                                </m:r>
                                <m:r>
                                  <a:rPr lang="sl-SI" sz="1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sl-SI" sz="1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𝒌𝑽</m:t>
                                </m:r>
                              </m:oMath>
                            </m:oMathPara>
                          </a14:m>
                          <a:endParaRPr lang="sl-SI" sz="1400" b="1" dirty="0">
                            <a:solidFill>
                              <a:srgbClr val="FF0000"/>
                            </a:solidFill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400" b="1" i="1" smtClean="0">
                                    <a:effectLst/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sl-SI" sz="1400" b="1" i="1">
                                    <a:effectLst/>
                                    <a:latin typeface="Cambria Math"/>
                                  </a:rPr>
                                  <m:t>𝟏𝟏𝟎</m:t>
                                </m:r>
                                <m:r>
                                  <a:rPr lang="sl-SI" sz="1400" b="1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sl-SI" sz="1400" b="1" i="1">
                                    <a:effectLst/>
                                    <a:latin typeface="Cambria Math"/>
                                  </a:rPr>
                                  <m:t>𝒌𝑽</m:t>
                                </m:r>
                              </m:oMath>
                            </m:oMathPara>
                          </a14:m>
                          <a:endParaRPr lang="sl-SI" sz="1400" b="1" dirty="0" smtClean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400" b="1" dirty="0" smtClean="0">
                              <a:effectLst/>
                              <a:latin typeface="Arial Narrow" panose="020B0606020202030204" pitchFamily="34" charset="0"/>
                              <a:ea typeface="Calibri"/>
                              <a:cs typeface="Times New Roman"/>
                            </a:rPr>
                            <a:t>ali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sl-SI" sz="1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𝟏𝟏𝟎</m:t>
                                </m:r>
                                <m:r>
                                  <a:rPr lang="sl-SI" sz="1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sl-SI" sz="1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𝒌𝑽</m:t>
                                </m:r>
                              </m:oMath>
                            </m:oMathPara>
                          </a14:m>
                          <a:endParaRPr lang="sl-SI" sz="1400" b="1" dirty="0">
                            <a:solidFill>
                              <a:srgbClr val="FF0000"/>
                            </a:solidFill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9413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Priključna moč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800 </a:t>
                          </a:r>
                          <a:r>
                            <a:rPr lang="sl-SI" sz="1400" b="1" dirty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W </a:t>
                          </a:r>
                          <a14:m>
                            <m:oMath xmlns:m="http://schemas.openxmlformats.org/officeDocument/2006/math">
                              <m:r>
                                <a:rPr lang="sl-SI" sz="14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≤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𝐭𝐢𝐩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𝐀</m:t>
                              </m:r>
                              <m:r>
                                <a:rPr lang="sl-SI" sz="1400" b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&lt;</m:t>
                              </m:r>
                            </m:oMath>
                          </a14:m>
                          <a:r>
                            <a:rPr lang="sl-SI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  <a:ea typeface="Calibri"/>
                              <a:cs typeface="Times New Roman"/>
                            </a:rPr>
                            <a:t> 150 kW</a:t>
                          </a:r>
                          <a:endParaRPr lang="sl-SI" sz="1400" b="1" dirty="0">
                            <a:solidFill>
                              <a:srgbClr val="FF0000"/>
                            </a:solidFill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150 kW </a:t>
                          </a:r>
                          <a14:m>
                            <m:oMath xmlns:m="http://schemas.openxmlformats.org/officeDocument/2006/math">
                              <m:r>
                                <a:rPr lang="sl-SI" sz="14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≤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𝐭𝐢𝐩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𝐁</m:t>
                              </m:r>
                              <m:r>
                                <a:rPr lang="sl-SI" sz="1400" b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&lt;</m:t>
                              </m:r>
                            </m:oMath>
                          </a14:m>
                          <a:r>
                            <a:rPr lang="sl-SI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  <a:ea typeface="Calibri"/>
                              <a:cs typeface="Times New Roman"/>
                            </a:rPr>
                            <a:t> 5 MW</a:t>
                          </a:r>
                          <a:endParaRPr lang="sl-SI" sz="1400" b="1" dirty="0">
                            <a:solidFill>
                              <a:srgbClr val="FF0000"/>
                            </a:solidFill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5 MW </a:t>
                          </a:r>
                          <a14:m>
                            <m:oMath xmlns:m="http://schemas.openxmlformats.org/officeDocument/2006/math">
                              <m:r>
                                <a:rPr lang="sl-SI" sz="14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≤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𝐭𝐢𝐩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𝐂</m:t>
                              </m:r>
                              <m:r>
                                <a:rPr lang="sl-SI" sz="1400" b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&lt;</m:t>
                              </m:r>
                            </m:oMath>
                          </a14:m>
                          <a:r>
                            <a:rPr lang="sl-SI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  <a:ea typeface="Calibri"/>
                              <a:cs typeface="Times New Roman"/>
                            </a:rPr>
                            <a:t> 25 MW</a:t>
                          </a:r>
                          <a:endParaRPr lang="sl-SI" sz="1400" b="1" dirty="0">
                            <a:solidFill>
                              <a:srgbClr val="FF0000"/>
                            </a:solidFill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l-SI" sz="1600" b="0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  <a:ea typeface="Calibri"/>
                              <a:cs typeface="Times New Roman"/>
                            </a:rPr>
                            <a:t>in</a:t>
                          </a:r>
                          <a:endParaRPr lang="sl-SI" sz="1600" b="0" dirty="0" smtClean="0">
                            <a:solidFill>
                              <a:srgbClr val="FF0000"/>
                            </a:solidFill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sl-SI" sz="1400" b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</m:oMath>
                          </a14:m>
                          <a:r>
                            <a:rPr lang="sl-SI" sz="14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+mn-cs"/>
                            </a:rPr>
                            <a:t>25 </a:t>
                          </a:r>
                          <a:r>
                            <a:rPr lang="sl-SI" sz="1400" b="1" kern="1200" dirty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+mn-cs"/>
                            </a:rPr>
                            <a:t>MW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0580411"/>
                  </p:ext>
                </p:extLst>
              </p:nvPr>
            </p:nvGraphicFramePr>
            <p:xfrm>
              <a:off x="64008" y="2060848"/>
              <a:ext cx="8997945" cy="32408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1376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193200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08656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193200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173360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120229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l-SI" sz="1600" b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+mn-cs"/>
                            </a:rPr>
                            <a:t>Predlog omejitve pragov za PGM</a:t>
                          </a:r>
                          <a:endParaRPr lang="sl-SI" sz="16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sl-SI" sz="1600" b="0" dirty="0">
                              <a:effectLst/>
                              <a:latin typeface="Arial Narrow" panose="020B0606020202030204" pitchFamily="34" charset="0"/>
                            </a:rPr>
                            <a:t>TIP A</a:t>
                          </a:r>
                          <a:endParaRPr lang="sl-SI" sz="16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sl-SI" sz="1600" b="0" dirty="0">
                              <a:effectLst/>
                              <a:latin typeface="Arial Narrow" panose="020B0606020202030204" pitchFamily="34" charset="0"/>
                            </a:rPr>
                            <a:t>TIP B</a:t>
                          </a:r>
                          <a:endParaRPr lang="sl-SI" sz="16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sl-SI" sz="1600" b="0" dirty="0">
                              <a:effectLst/>
                              <a:latin typeface="Arial Narrow" panose="020B0606020202030204" pitchFamily="34" charset="0"/>
                            </a:rPr>
                            <a:t>TIP C</a:t>
                          </a:r>
                          <a:endParaRPr lang="sl-SI" sz="16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sl-SI" sz="1600" b="0" dirty="0">
                              <a:effectLst/>
                              <a:latin typeface="Arial Narrow" panose="020B0606020202030204" pitchFamily="34" charset="0"/>
                            </a:rPr>
                            <a:t>TIP D</a:t>
                          </a:r>
                          <a:endParaRPr lang="sl-SI" sz="16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600" b="0" dirty="0">
                              <a:effectLst/>
                              <a:latin typeface="Arial Narrow" panose="020B0606020202030204" pitchFamily="34" charset="0"/>
                            </a:rPr>
                            <a:t>Napetostni nivo</a:t>
                          </a:r>
                          <a:endParaRPr lang="sl-SI" sz="16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8454" t="-110000" r="-298423" b="-8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6140" t="-110000" r="-176608" b="-8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76341" t="-110000" r="-90536" b="-8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18596" t="-110000" r="-702" b="-8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9413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Priključna moč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8454" t="-243871" r="-298423" b="-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6140" t="-243871" r="-176608" b="-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76341" t="-243871" r="-90536" b="-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18596" t="-243871" r="-702" b="-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Pravokotnik 1"/>
          <p:cNvSpPr/>
          <p:nvPr/>
        </p:nvSpPr>
        <p:spPr>
          <a:xfrm>
            <a:off x="3347864" y="1196752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Novi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predlog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7496599" y="3977632"/>
            <a:ext cx="1368747" cy="1190215"/>
          </a:xfrm>
          <a:prstGeom prst="rect">
            <a:avLst/>
          </a:prstGeom>
          <a:noFill/>
          <a:ln w="317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35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slov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7272808" cy="360040"/>
          </a:xfrm>
        </p:spPr>
        <p:txBody>
          <a:bodyPr/>
          <a:lstStyle/>
          <a:p>
            <a:r>
              <a:rPr lang="sl-SI" smtClean="0"/>
              <a:t>3. </a:t>
            </a:r>
            <a:r>
              <a:rPr lang="sl-SI" dirty="0"/>
              <a:t>Novi predlog za javno obravnavo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567688"/>
                  </p:ext>
                </p:extLst>
              </p:nvPr>
            </p:nvGraphicFramePr>
            <p:xfrm>
              <a:off x="76651" y="1999064"/>
              <a:ext cx="8997945" cy="45262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1376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93200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08656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93200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73360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l-SI" sz="1800" b="0" dirty="0" smtClean="0">
                              <a:effectLst/>
                              <a:latin typeface="Arial Narrow" panose="020B0606020202030204" pitchFamily="34" charset="0"/>
                            </a:rPr>
                            <a:t>PGM priključene</a:t>
                          </a:r>
                          <a:r>
                            <a:rPr lang="sl-SI" sz="1800" b="0" baseline="0" dirty="0" smtClean="0">
                              <a:effectLst/>
                              <a:latin typeface="Arial Narrow" panose="020B0606020202030204" pitchFamily="34" charset="0"/>
                            </a:rPr>
                            <a:t> na </a:t>
                          </a:r>
                          <a:r>
                            <a:rPr lang="sl-SI" sz="1800" b="0" dirty="0" smtClean="0">
                              <a:effectLst/>
                              <a:latin typeface="Arial Narrow" panose="020B0606020202030204" pitchFamily="34" charset="0"/>
                            </a:rPr>
                            <a:t>omrežje SODO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TIP A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TIP B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TIP C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TIP D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Napetostni nivo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800" b="0"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sl-SI" sz="1800" b="0" i="1">
                                    <a:effectLst/>
                                    <a:latin typeface="Cambria Math"/>
                                  </a:rPr>
                                  <m:t>110</m:t>
                                </m:r>
                                <m:r>
                                  <a:rPr lang="sl-SI" sz="1800" b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sl-SI" sz="1800" b="0" i="1">
                                    <a:effectLst/>
                                    <a:latin typeface="Cambria Math"/>
                                  </a:rPr>
                                  <m:t>kV</m:t>
                                </m:r>
                              </m:oMath>
                            </m:oMathPara>
                          </a14:m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800" b="0"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sl-SI" sz="1800" b="0" i="1">
                                    <a:effectLst/>
                                    <a:latin typeface="Cambria Math"/>
                                  </a:rPr>
                                  <m:t>110</m:t>
                                </m:r>
                                <m:r>
                                  <a:rPr lang="sl-SI" sz="1800" b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sl-SI" sz="1800" b="0" i="1">
                                    <a:effectLst/>
                                    <a:latin typeface="Cambria Math"/>
                                  </a:rPr>
                                  <m:t>kV</m:t>
                                </m:r>
                              </m:oMath>
                            </m:oMathPara>
                          </a14:m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800" b="0"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sl-SI" sz="1800" b="0" i="1">
                                    <a:effectLst/>
                                    <a:latin typeface="Cambria Math"/>
                                  </a:rPr>
                                  <m:t>110</m:t>
                                </m:r>
                                <m:r>
                                  <a:rPr lang="sl-SI" sz="1800" b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sl-SI" sz="1800" b="0" i="1">
                                    <a:effectLst/>
                                    <a:latin typeface="Cambria Math"/>
                                  </a:rPr>
                                  <m:t>kV</m:t>
                                </m:r>
                              </m:oMath>
                            </m:oMathPara>
                          </a14:m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800" b="0"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sl-SI" sz="1800" b="0" i="1">
                                    <a:effectLst/>
                                    <a:latin typeface="Cambria Math"/>
                                  </a:rPr>
                                  <m:t>110</m:t>
                                </m:r>
                                <m:r>
                                  <a:rPr lang="sl-SI" sz="1800" b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sl-SI" sz="1800" b="0" i="1">
                                    <a:effectLst/>
                                    <a:latin typeface="Cambria Math"/>
                                  </a:rPr>
                                  <m:t>kV</m:t>
                                </m:r>
                              </m:oMath>
                            </m:oMathPara>
                          </a14:m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Priključna moč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800 </a:t>
                          </a:r>
                          <a:r>
                            <a:rPr lang="sl-SI" sz="1400" b="1" dirty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W </a:t>
                          </a:r>
                          <a14:m>
                            <m:oMath xmlns:m="http://schemas.openxmlformats.org/officeDocument/2006/math">
                              <m:r>
                                <a:rPr lang="sl-SI" sz="14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≤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𝐭𝐢𝐩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𝐀</m:t>
                              </m:r>
                              <m:r>
                                <a:rPr lang="sl-SI" sz="1400" b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&lt;</m:t>
                              </m:r>
                            </m:oMath>
                          </a14:m>
                          <a:r>
                            <a:rPr lang="sl-SI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  <a:ea typeface="Calibri"/>
                              <a:cs typeface="Times New Roman"/>
                            </a:rPr>
                            <a:t> 150 kW</a:t>
                          </a:r>
                          <a:endParaRPr lang="sl-SI" sz="1400" b="1" dirty="0">
                            <a:solidFill>
                              <a:srgbClr val="FF0000"/>
                            </a:solidFill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150 kW </a:t>
                          </a:r>
                          <a14:m>
                            <m:oMath xmlns:m="http://schemas.openxmlformats.org/officeDocument/2006/math">
                              <m:r>
                                <a:rPr lang="sl-SI" sz="14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≤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𝐭𝐢𝐩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𝐁</m:t>
                              </m:r>
                              <m:r>
                                <a:rPr lang="sl-SI" sz="1400" b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&lt;</m:t>
                              </m:r>
                            </m:oMath>
                          </a14:m>
                          <a:r>
                            <a:rPr lang="sl-SI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  <a:ea typeface="Calibri"/>
                              <a:cs typeface="Times New Roman"/>
                            </a:rPr>
                            <a:t> 5 MW</a:t>
                          </a:r>
                          <a:endParaRPr lang="sl-SI" sz="1400" b="1" dirty="0">
                            <a:solidFill>
                              <a:srgbClr val="FF0000"/>
                            </a:solidFill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5 MW </a:t>
                          </a:r>
                          <a14:m>
                            <m:oMath xmlns:m="http://schemas.openxmlformats.org/officeDocument/2006/math">
                              <m:r>
                                <a:rPr lang="sl-SI" sz="14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≤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𝐭𝐢𝐩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sl-SI" sz="1400" b="1" i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𝐂</m:t>
                              </m:r>
                              <m:r>
                                <a:rPr lang="sl-SI" sz="1400" b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&lt;</m:t>
                              </m:r>
                            </m:oMath>
                          </a14:m>
                          <a:r>
                            <a:rPr lang="sl-SI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  <a:ea typeface="Calibri"/>
                              <a:cs typeface="Times New Roman"/>
                            </a:rPr>
                            <a:t> 25 MW</a:t>
                          </a:r>
                          <a:endParaRPr lang="sl-SI" sz="1400" b="1" dirty="0">
                            <a:solidFill>
                              <a:srgbClr val="FF0000"/>
                            </a:solidFill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sl-SI" sz="1800" b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</m:oMath>
                          </a14:m>
                          <a:r>
                            <a:rPr lang="sl-SI" sz="14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+mn-cs"/>
                            </a:rPr>
                            <a:t>25 </a:t>
                          </a:r>
                          <a:r>
                            <a:rPr lang="sl-SI" sz="1400" b="1" kern="1200" dirty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  <a:ea typeface="+mn-ea"/>
                              <a:cs typeface="+mn-cs"/>
                            </a:rPr>
                            <a:t>MW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Suma </a:t>
                          </a:r>
                          <a:r>
                            <a:rPr lang="sl-SI" sz="1800" b="0" dirty="0" err="1">
                              <a:effectLst/>
                              <a:latin typeface="Arial Narrow" panose="020B0606020202030204" pitchFamily="34" charset="0"/>
                            </a:rPr>
                            <a:t>P</a:t>
                          </a:r>
                          <a:r>
                            <a:rPr lang="sl-SI" sz="1800" b="0" baseline="-25000" dirty="0" err="1">
                              <a:effectLst/>
                              <a:latin typeface="Arial Narrow" panose="020B0606020202030204" pitchFamily="34" charset="0"/>
                            </a:rPr>
                            <a:t>inštalirana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strike="noStrike" dirty="0" smtClean="0">
                              <a:effectLst/>
                              <a:latin typeface="Arial Narrow" panose="020B0606020202030204" pitchFamily="34" charset="0"/>
                            </a:rPr>
                            <a:t>133 </a:t>
                          </a:r>
                          <a:r>
                            <a:rPr lang="sl-SI" sz="1800" b="0" strike="noStrike" dirty="0">
                              <a:effectLst/>
                              <a:latin typeface="Arial Narrow" panose="020B0606020202030204" pitchFamily="34" charset="0"/>
                            </a:rPr>
                            <a:t>MW</a:t>
                          </a:r>
                          <a:endParaRPr lang="sl-SI" sz="1800" b="0" strike="noStrike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strike="noStrike" dirty="0" smtClean="0">
                              <a:effectLst/>
                              <a:latin typeface="Arial Narrow" panose="020B0606020202030204" pitchFamily="34" charset="0"/>
                            </a:rPr>
                            <a:t>338 </a:t>
                          </a:r>
                          <a:r>
                            <a:rPr lang="sl-SI" sz="1800" b="0" strike="noStrike" dirty="0">
                              <a:effectLst/>
                              <a:latin typeface="Arial Narrow" panose="020B0606020202030204" pitchFamily="34" charset="0"/>
                            </a:rPr>
                            <a:t>MW</a:t>
                          </a:r>
                          <a:endParaRPr lang="sl-SI" sz="1800" b="0" strike="noStrike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dirty="0" smtClean="0">
                              <a:effectLst/>
                              <a:latin typeface="Arial Narrow" panose="020B0606020202030204" pitchFamily="34" charset="0"/>
                            </a:rPr>
                            <a:t>55 </a:t>
                          </a: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MW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dirty="0" smtClean="0">
                              <a:effectLst/>
                              <a:latin typeface="Arial Narrow" panose="020B0606020202030204" pitchFamily="34" charset="0"/>
                            </a:rPr>
                            <a:t>0 </a:t>
                          </a: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MW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>
                              <a:effectLst/>
                              <a:latin typeface="Arial Narrow" panose="020B0606020202030204" pitchFamily="34" charset="0"/>
                            </a:rPr>
                            <a:t>Število</a:t>
                          </a:r>
                          <a:endParaRPr lang="sl-SI" sz="1800" b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strike="noStrike" dirty="0" smtClean="0">
                              <a:effectLst/>
                              <a:latin typeface="Arial Narrow" panose="020B0606020202030204" pitchFamily="34" charset="0"/>
                            </a:rPr>
                            <a:t>3456</a:t>
                          </a:r>
                          <a:endParaRPr lang="sl-SI" sz="1800" b="0" strike="noStrike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strike="noStrike" dirty="0" smtClean="0">
                              <a:effectLst/>
                              <a:latin typeface="Arial Narrow" panose="020B0606020202030204" pitchFamily="34" charset="0"/>
                            </a:rPr>
                            <a:t>568</a:t>
                          </a:r>
                          <a:endParaRPr lang="sl-SI" sz="1800" b="0" strike="noStrike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dirty="0" smtClean="0">
                              <a:effectLst/>
                              <a:latin typeface="Arial Narrow" panose="020B0606020202030204" pitchFamily="34" charset="0"/>
                            </a:rPr>
                            <a:t>7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dirty="0" smtClean="0">
                              <a:effectLst/>
                              <a:latin typeface="Arial Narrow" panose="020B0606020202030204" pitchFamily="34" charset="0"/>
                            </a:rPr>
                            <a:t>0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567688"/>
                  </p:ext>
                </p:extLst>
              </p:nvPr>
            </p:nvGraphicFramePr>
            <p:xfrm>
              <a:off x="76651" y="1999064"/>
              <a:ext cx="8997945" cy="45262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137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93200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20865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93200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73360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164592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l-SI" sz="1800" b="0" dirty="0" smtClean="0">
                              <a:effectLst/>
                              <a:latin typeface="Arial Narrow" panose="020B0606020202030204" pitchFamily="34" charset="0"/>
                            </a:rPr>
                            <a:t>PGM priključene</a:t>
                          </a:r>
                          <a:r>
                            <a:rPr lang="sl-SI" sz="1800" b="0" baseline="0" dirty="0" smtClean="0">
                              <a:effectLst/>
                              <a:latin typeface="Arial Narrow" panose="020B0606020202030204" pitchFamily="34" charset="0"/>
                            </a:rPr>
                            <a:t> na </a:t>
                          </a:r>
                          <a:r>
                            <a:rPr lang="sl-SI" sz="1800" b="0" dirty="0" smtClean="0">
                              <a:effectLst/>
                              <a:latin typeface="Arial Narrow" panose="020B0606020202030204" pitchFamily="34" charset="0"/>
                            </a:rPr>
                            <a:t>omrežje SODO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TIP A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TIP B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TIP C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TIP D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Napetostni nivo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8454" t="-201481" r="-298423" b="-26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6140" t="-201481" r="-176608" b="-26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76341" t="-201481" r="-90536" b="-26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18596" t="-201481" r="-702" b="-261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Priključna moč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8454" t="-301481" r="-298423" b="-16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6140" t="-301481" r="-176608" b="-16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76341" t="-301481" r="-90536" b="-16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18596" t="-301481" r="-702" b="-161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Suma </a:t>
                          </a:r>
                          <a:r>
                            <a:rPr lang="sl-SI" sz="1800" b="0" dirty="0" err="1">
                              <a:effectLst/>
                              <a:latin typeface="Arial Narrow" panose="020B0606020202030204" pitchFamily="34" charset="0"/>
                            </a:rPr>
                            <a:t>P</a:t>
                          </a:r>
                          <a:r>
                            <a:rPr lang="sl-SI" sz="1800" b="0" baseline="-25000" dirty="0" err="1">
                              <a:effectLst/>
                              <a:latin typeface="Arial Narrow" panose="020B0606020202030204" pitchFamily="34" charset="0"/>
                            </a:rPr>
                            <a:t>inštalirana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strike="noStrike" dirty="0" smtClean="0">
                              <a:effectLst/>
                              <a:latin typeface="Arial Narrow" panose="020B0606020202030204" pitchFamily="34" charset="0"/>
                            </a:rPr>
                            <a:t>133 </a:t>
                          </a:r>
                          <a:r>
                            <a:rPr lang="sl-SI" sz="1800" b="0" strike="noStrike" dirty="0">
                              <a:effectLst/>
                              <a:latin typeface="Arial Narrow" panose="020B0606020202030204" pitchFamily="34" charset="0"/>
                            </a:rPr>
                            <a:t>MW</a:t>
                          </a:r>
                          <a:endParaRPr lang="sl-SI" sz="1800" b="0" strike="noStrike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strike="noStrike" dirty="0" smtClean="0">
                              <a:effectLst/>
                              <a:latin typeface="Arial Narrow" panose="020B0606020202030204" pitchFamily="34" charset="0"/>
                            </a:rPr>
                            <a:t>338 </a:t>
                          </a:r>
                          <a:r>
                            <a:rPr lang="sl-SI" sz="1800" b="0" strike="noStrike" dirty="0">
                              <a:effectLst/>
                              <a:latin typeface="Arial Narrow" panose="020B0606020202030204" pitchFamily="34" charset="0"/>
                            </a:rPr>
                            <a:t>MW</a:t>
                          </a:r>
                          <a:endParaRPr lang="sl-SI" sz="1800" b="0" strike="noStrike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dirty="0" smtClean="0">
                              <a:effectLst/>
                              <a:latin typeface="Arial Narrow" panose="020B0606020202030204" pitchFamily="34" charset="0"/>
                            </a:rPr>
                            <a:t>55 </a:t>
                          </a: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MW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dirty="0" smtClean="0">
                              <a:effectLst/>
                              <a:latin typeface="Arial Narrow" panose="020B0606020202030204" pitchFamily="34" charset="0"/>
                            </a:rPr>
                            <a:t>0 </a:t>
                          </a: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MW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>
                              <a:effectLst/>
                              <a:latin typeface="Arial Narrow" panose="020B0606020202030204" pitchFamily="34" charset="0"/>
                            </a:rPr>
                            <a:t>Število</a:t>
                          </a:r>
                          <a:endParaRPr lang="sl-SI" sz="1800" b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strike="noStrike" dirty="0" smtClean="0">
                              <a:effectLst/>
                              <a:latin typeface="Arial Narrow" panose="020B0606020202030204" pitchFamily="34" charset="0"/>
                            </a:rPr>
                            <a:t>3456</a:t>
                          </a:r>
                          <a:endParaRPr lang="sl-SI" sz="1800" b="0" strike="noStrike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strike="noStrike" dirty="0" smtClean="0">
                              <a:effectLst/>
                              <a:latin typeface="Arial Narrow" panose="020B0606020202030204" pitchFamily="34" charset="0"/>
                            </a:rPr>
                            <a:t>568</a:t>
                          </a:r>
                          <a:endParaRPr lang="sl-SI" sz="1800" b="0" strike="noStrike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dirty="0" smtClean="0">
                              <a:effectLst/>
                              <a:latin typeface="Arial Narrow" panose="020B0606020202030204" pitchFamily="34" charset="0"/>
                            </a:rPr>
                            <a:t>7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dirty="0" smtClean="0">
                              <a:effectLst/>
                              <a:latin typeface="Arial Narrow" panose="020B0606020202030204" pitchFamily="34" charset="0"/>
                            </a:rPr>
                            <a:t>0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Pravokotnik 4"/>
          <p:cNvSpPr/>
          <p:nvPr/>
        </p:nvSpPr>
        <p:spPr>
          <a:xfrm>
            <a:off x="251520" y="76470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Kako bi zgledala razvrstitev obstoječih PGM priključenih v omrežje SODO glede na novi predlog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Uporaba zahtev </a:t>
            </a:r>
            <a:r>
              <a:rPr lang="sl-SI" sz="2000" smtClean="0">
                <a:latin typeface="Arial" panose="020B0604020202020204" pitchFamily="34" charset="0"/>
                <a:cs typeface="Arial" panose="020B0604020202020204" pitchFamily="34" charset="0"/>
              </a:rPr>
              <a:t>iz Uredbe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velja za nove PGM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3"/>
          </p:nvPr>
        </p:nvSpPr>
        <p:spPr>
          <a:xfrm>
            <a:off x="467544" y="1124744"/>
            <a:ext cx="7704856" cy="5184576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Pripombe na naš predlog do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vključno 6. februarja </a:t>
            </a:r>
            <a:r>
              <a:rPr lang="pt-BR" sz="2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2017</a:t>
            </a:r>
            <a:endParaRPr lang="sl-SI" sz="2000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(</a:t>
            </a: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elektronska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naslova</a:t>
            </a:r>
            <a:r>
              <a:rPr lang="en-GB" sz="1400" b="0" dirty="0"/>
              <a:t> </a:t>
            </a:r>
            <a:r>
              <a:rPr lang="en-GB" sz="1400" b="0" dirty="0">
                <a:hlinkClick r:id="rId3"/>
              </a:rPr>
              <a:t>jaka.zvab@eles.si</a:t>
            </a:r>
            <a:r>
              <a:rPr lang="en-GB" sz="1400" b="0" dirty="0"/>
              <a:t> 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 </a:t>
            </a:r>
            <a:r>
              <a:rPr lang="en-GB" sz="1400" b="0" dirty="0" smtClean="0">
                <a:hlinkClick r:id="rId4"/>
              </a:rPr>
              <a:t>kodeksi.omrezja@agen-rs.si</a:t>
            </a: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ELES pripravi utemeljitve za vključitev ali izključitev posredovanega mnenja vsakega deležnika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Končni predlog pragov med PGM tipa A,B,C in D potrdi Agencija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Ostali predlogi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neizčrpnih zahtev v potrditev Agenciji v letu 2018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Npr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neizčrpne zahteve: izmenjava informacij in podatkov ter komunikacijske poti (</a:t>
            </a:r>
            <a:r>
              <a:rPr lang="sl-SI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TSO/DSO/CDSO/GENCO/DR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): </a:t>
            </a:r>
            <a:r>
              <a:rPr lang="sl-SI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zahteve iz kodeksov 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(NC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RfG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NC </a:t>
            </a:r>
            <a:r>
              <a:rPr lang="sl-SI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DCC, 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GL, NC ER)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Vse dodatne informacije glede EU uredb se nahajajo na spletnem portalu Agencije</a:t>
            </a:r>
          </a:p>
          <a:p>
            <a:pPr marL="0" indent="0"/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http://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www.agen-rs.si/kodeksi-omrezja</a:t>
            </a:r>
            <a:endParaRPr lang="sl-SI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/>
            <a:endParaRPr lang="sl-SI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z="1800" smtClean="0"/>
              <a:t>5. </a:t>
            </a:r>
            <a:r>
              <a:rPr lang="sl-SI" sz="1800" dirty="0"/>
              <a:t>Nadaljnji koraki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452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8552" y="47667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Časovnica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mejniki</a:t>
            </a:r>
          </a:p>
        </p:txBody>
      </p:sp>
      <p:pic>
        <p:nvPicPr>
          <p:cNvPr id="48" name="Slika 47"/>
          <p:cNvPicPr/>
          <p:nvPr/>
        </p:nvPicPr>
        <p:blipFill>
          <a:blip r:embed="rId3"/>
          <a:stretch>
            <a:fillRect/>
          </a:stretch>
        </p:blipFill>
        <p:spPr>
          <a:xfrm>
            <a:off x="38552" y="1556792"/>
            <a:ext cx="9105448" cy="4104455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755576" y="5723964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Uredba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velja od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maj 2016</a:t>
            </a:r>
          </a:p>
        </p:txBody>
      </p:sp>
      <p:sp>
        <p:nvSpPr>
          <p:cNvPr id="5" name="Pravokotnik 4"/>
          <p:cNvSpPr/>
          <p:nvPr/>
        </p:nvSpPr>
        <p:spPr>
          <a:xfrm>
            <a:off x="4464496" y="57239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Uredba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se začne uporabljati*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april 2019</a:t>
            </a:r>
          </a:p>
        </p:txBody>
      </p:sp>
      <p:sp>
        <p:nvSpPr>
          <p:cNvPr id="8" name="Pravokotnik 7"/>
          <p:cNvSpPr/>
          <p:nvPr/>
        </p:nvSpPr>
        <p:spPr>
          <a:xfrm>
            <a:off x="4228359" y="3375464"/>
            <a:ext cx="32239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sl-SI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Določitev neizčrpnih zahtev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919216" y="4211796"/>
            <a:ext cx="1544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maj 2018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636979" y="4103951"/>
            <a:ext cx="3103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Javno </a:t>
            </a:r>
            <a:r>
              <a:rPr lang="sl-SI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posvetovanje glede pragov </a:t>
            </a:r>
          </a:p>
          <a:p>
            <a:pPr algn="ctr"/>
            <a:r>
              <a:rPr lang="sl-SI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januar 2017</a:t>
            </a:r>
            <a:endParaRPr lang="sl-SI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Karo 5"/>
          <p:cNvSpPr/>
          <p:nvPr/>
        </p:nvSpPr>
        <p:spPr>
          <a:xfrm>
            <a:off x="5557887" y="3666465"/>
            <a:ext cx="288032" cy="2634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z="1800" smtClean="0"/>
              <a:t>5. </a:t>
            </a:r>
            <a:r>
              <a:rPr lang="sl-SI" sz="1800" dirty="0"/>
              <a:t>Nadaljnji koraki</a:t>
            </a:r>
            <a:endParaRPr lang="en-GB" sz="1800" dirty="0"/>
          </a:p>
        </p:txBody>
      </p:sp>
      <p:sp>
        <p:nvSpPr>
          <p:cNvPr id="11" name="Pravokotnik 10"/>
          <p:cNvSpPr/>
          <p:nvPr/>
        </p:nvSpPr>
        <p:spPr>
          <a:xfrm>
            <a:off x="1785969" y="3715776"/>
            <a:ext cx="476086" cy="1329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Karo 17"/>
          <p:cNvSpPr/>
          <p:nvPr/>
        </p:nvSpPr>
        <p:spPr>
          <a:xfrm>
            <a:off x="1904986" y="3650520"/>
            <a:ext cx="288032" cy="2634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96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2" grpId="0"/>
      <p:bldP spid="6" grpId="0" animBg="1"/>
      <p:bldP spid="11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3"/>
          </p:nvPr>
        </p:nvSpPr>
        <p:spPr>
          <a:xfrm>
            <a:off x="827584" y="692696"/>
            <a:ext cx="7056784" cy="5246043"/>
          </a:xfrm>
        </p:spPr>
        <p:txBody>
          <a:bodyPr/>
          <a:lstStyle/>
          <a:p>
            <a:pPr algn="ctr"/>
            <a:endParaRPr lang="sl-SI" dirty="0" smtClean="0"/>
          </a:p>
          <a:p>
            <a:pPr algn="ctr"/>
            <a:endParaRPr lang="sl-SI" dirty="0" smtClean="0"/>
          </a:p>
          <a:p>
            <a:pPr algn="ctr"/>
            <a:endParaRPr lang="sl-SI" dirty="0"/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	</a:t>
            </a:r>
            <a:r>
              <a:rPr lang="sl-SI" sz="3600" dirty="0" smtClean="0">
                <a:solidFill>
                  <a:schemeClr val="tx1"/>
                </a:solidFill>
              </a:rPr>
              <a:t>HVALA ZA POZORNOST!</a:t>
            </a:r>
          </a:p>
          <a:p>
            <a:pPr algn="ctr"/>
            <a:r>
              <a:rPr lang="sl-SI" sz="3600" dirty="0" smtClean="0">
                <a:solidFill>
                  <a:schemeClr val="tx1"/>
                </a:solidFill>
              </a:rPr>
              <a:t>VPRAŠANJA?</a:t>
            </a:r>
          </a:p>
          <a:p>
            <a:pPr algn="ctr"/>
            <a:endParaRPr lang="sl-SI" dirty="0" smtClean="0">
              <a:solidFill>
                <a:schemeClr val="tx1"/>
              </a:solidFill>
            </a:endParaRPr>
          </a:p>
          <a:p>
            <a:pPr algn="ctr"/>
            <a:endParaRPr lang="sl-SI" sz="2000" dirty="0" smtClean="0">
              <a:solidFill>
                <a:schemeClr val="tx1"/>
              </a:solidFill>
            </a:endParaRPr>
          </a:p>
          <a:p>
            <a:pPr algn="ctr"/>
            <a:endParaRPr lang="sl-SI" sz="2000" dirty="0" smtClean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7272808" cy="360040"/>
          </a:xfrm>
        </p:spPr>
        <p:txBody>
          <a:bodyPr/>
          <a:lstStyle/>
          <a:p>
            <a:r>
              <a:rPr lang="sl-SI" b="1" dirty="0" smtClean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147557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Dnevni red javnega posveta</a:t>
            </a:r>
            <a:endParaRPr lang="en-GB" dirty="0"/>
          </a:p>
        </p:txBody>
      </p:sp>
      <p:sp>
        <p:nvSpPr>
          <p:cNvPr id="8" name="Označba mesta vsebine 1"/>
          <p:cNvSpPr>
            <a:spLocks noGrp="1"/>
          </p:cNvSpPr>
          <p:nvPr>
            <p:ph idx="13"/>
          </p:nvPr>
        </p:nvSpPr>
        <p:spPr>
          <a:xfrm>
            <a:off x="1043608" y="1340768"/>
            <a:ext cx="648072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l-SI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Uvod in namen javnega posveta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Prvotni </a:t>
            </a:r>
            <a:r>
              <a:rPr lang="sl-SI" sz="2400" b="0">
                <a:solidFill>
                  <a:schemeClr val="tx1">
                    <a:lumMod val="65000"/>
                    <a:lumOff val="35000"/>
                  </a:schemeClr>
                </a:solidFill>
              </a:rPr>
              <a:t>predlog ELES-a in pregled </a:t>
            </a:r>
            <a:r>
              <a:rPr lang="sl-SI" sz="2400" b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posredovanih </a:t>
            </a:r>
            <a:r>
              <a:rPr lang="sl-SI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pripomb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Priprava novega predloga za javno obravnavo in utemeljitev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Izmenjava mnenj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Nadaljnji koraki</a:t>
            </a:r>
          </a:p>
          <a:p>
            <a:pPr marL="0" indent="0"/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3"/>
          </p:nvPr>
        </p:nvSpPr>
        <p:spPr>
          <a:xfrm>
            <a:off x="1043608" y="764704"/>
            <a:ext cx="6912768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skladu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 5.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členom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Uredbe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Komisije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GB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EU)</a:t>
            </a:r>
            <a:r>
              <a:rPr lang="sl-SI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2016/631 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dne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14.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aprila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2016 o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vzpostavitvi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kodeksa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omrežja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zahteve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priključitev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proizvajalcev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električne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energije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omrežje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 </a:t>
            </a:r>
            <a:r>
              <a:rPr lang="en-GB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ELES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pripravil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predlog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nacionalnih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pragov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 tipi </a:t>
            </a:r>
            <a:r>
              <a:rPr lang="en-GB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elektroenergijskih </a:t>
            </a:r>
            <a:r>
              <a:rPr lang="en-GB" sz="24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modulov</a:t>
            </a:r>
            <a:r>
              <a:rPr lang="en-GB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A, B, C in </a:t>
            </a:r>
            <a:r>
              <a:rPr lang="en-GB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endParaRPr lang="sl-SI" sz="24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sl-SI" sz="24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sl-SI" sz="24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sl-SI" sz="2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sl-SI" sz="24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sl-SI" sz="24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l-SI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Utemeljitev predloga ELES-a v sklopu javnega posvetovanja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1. Uvod in namen javnega posveta</a:t>
            </a:r>
            <a:endParaRPr lang="en-GB" dirty="0"/>
          </a:p>
        </p:txBody>
      </p:sp>
      <p:pic>
        <p:nvPicPr>
          <p:cNvPr id="4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22828" y="3068960"/>
            <a:ext cx="6633548" cy="19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slov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7272808" cy="360040"/>
          </a:xfrm>
        </p:spPr>
        <p:txBody>
          <a:bodyPr/>
          <a:lstStyle/>
          <a:p>
            <a:r>
              <a:rPr lang="sl-SI" dirty="0" smtClean="0"/>
              <a:t>2. Prvotni ELES-ov predlog pragov </a:t>
            </a:r>
            <a:r>
              <a:rPr lang="sl-SI" dirty="0"/>
              <a:t>med posameznimi tipi PGM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ela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9885606"/>
                  </p:ext>
                </p:extLst>
              </p:nvPr>
            </p:nvGraphicFramePr>
            <p:xfrm>
              <a:off x="251520" y="1412776"/>
              <a:ext cx="8644003" cy="445423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1764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05374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80831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66429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116205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l-SI" sz="1800" b="0" dirty="0" smtClean="0">
                              <a:effectLst/>
                              <a:latin typeface="Arial Narrow" panose="020B0606020202030204" pitchFamily="34" charset="0"/>
                            </a:rPr>
                            <a:t>PGM priključene</a:t>
                          </a:r>
                          <a:r>
                            <a:rPr lang="sl-SI" sz="1800" b="0" baseline="0" dirty="0" smtClean="0">
                              <a:effectLst/>
                              <a:latin typeface="Arial Narrow" panose="020B0606020202030204" pitchFamily="34" charset="0"/>
                            </a:rPr>
                            <a:t> na SN in NN </a:t>
                          </a:r>
                          <a:r>
                            <a:rPr lang="sl-SI" sz="1800" b="0" dirty="0" smtClean="0">
                              <a:effectLst/>
                              <a:latin typeface="Arial Narrow" panose="020B0606020202030204" pitchFamily="34" charset="0"/>
                            </a:rPr>
                            <a:t>omrežje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Omejitev praga največje zmogljivosti, od katerega naprej se </a:t>
                          </a:r>
                          <a:r>
                            <a:rPr lang="sl-SI" sz="1800" b="0" dirty="0" err="1">
                              <a:effectLst/>
                              <a:latin typeface="Arial Narrow" panose="020B0606020202030204" pitchFamily="34" charset="0"/>
                            </a:rPr>
                            <a:t>elektroenergijski</a:t>
                          </a: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 modul šteje za tip B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Omejitev praga največje zmogljivosti, od katerega naprej se </a:t>
                          </a:r>
                          <a:r>
                            <a:rPr lang="sl-SI" sz="1800" b="0" dirty="0" err="1">
                              <a:effectLst/>
                              <a:latin typeface="Arial Narrow" panose="020B0606020202030204" pitchFamily="34" charset="0"/>
                            </a:rPr>
                            <a:t>elektroenergijski</a:t>
                          </a: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 modul šteje za tip C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Omejitev praga največje zmogljivosti, od katerega naprej se </a:t>
                          </a:r>
                          <a:r>
                            <a:rPr lang="sl-SI" sz="1800" b="0" dirty="0" err="1">
                              <a:effectLst/>
                              <a:latin typeface="Arial Narrow" panose="020B0606020202030204" pitchFamily="34" charset="0"/>
                            </a:rPr>
                            <a:t>elektroenergijski</a:t>
                          </a: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 modul šteje za tip D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4367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Napetostni nivo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2000" b="0"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sl-SI" sz="2000" b="0" i="1">
                                    <a:effectLst/>
                                    <a:latin typeface="Cambria Math"/>
                                  </a:rPr>
                                  <m:t>110</m:t>
                                </m:r>
                                <m:r>
                                  <a:rPr lang="sl-SI" sz="2000" b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sl-SI" sz="2000" b="0" i="1">
                                    <a:effectLst/>
                                    <a:latin typeface="Cambria Math"/>
                                  </a:rPr>
                                  <m:t>kV</m:t>
                                </m:r>
                              </m:oMath>
                            </m:oMathPara>
                          </a14:m>
                          <a:endParaRPr lang="sl-SI" sz="20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2000" b="0"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sl-SI" sz="2000" b="0" i="1">
                                    <a:effectLst/>
                                    <a:latin typeface="Cambria Math"/>
                                  </a:rPr>
                                  <m:t>110</m:t>
                                </m:r>
                                <m:r>
                                  <a:rPr lang="sl-SI" sz="2000" b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sl-SI" sz="2000" b="0" i="1">
                                    <a:effectLst/>
                                    <a:latin typeface="Cambria Math"/>
                                  </a:rPr>
                                  <m:t>kV</m:t>
                                </m:r>
                              </m:oMath>
                            </m:oMathPara>
                          </a14:m>
                          <a:endParaRPr lang="sl-SI" sz="20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2000" b="0" smtClean="0"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sl-SI" sz="2000" b="0" i="1" smtClean="0">
                                    <a:effectLst/>
                                    <a:latin typeface="Cambria Math"/>
                                  </a:rPr>
                                  <m:t>110</m:t>
                                </m:r>
                                <m:r>
                                  <a:rPr lang="sl-SI" sz="2000" b="0" smtClean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sl-SI" sz="2000" b="0" i="1" smtClean="0">
                                    <a:effectLst/>
                                    <a:latin typeface="Cambria Math"/>
                                  </a:rPr>
                                  <m:t>kV</m:t>
                                </m:r>
                              </m:oMath>
                            </m:oMathPara>
                          </a14:m>
                          <a:endParaRPr lang="sl-SI" sz="2000" b="0" dirty="0" smtClean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>
                              <a:solidFill>
                                <a:schemeClr val="tx1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Predlog za Slovenijo</a:t>
                          </a:r>
                          <a:endParaRPr lang="sl-SI" sz="1800" b="0" dirty="0">
                            <a:solidFill>
                              <a:schemeClr val="tx1"/>
                            </a:solidFill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100 kW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(omogoča večjo robustnost sistema)</a:t>
                          </a:r>
                          <a:endParaRPr lang="sl-SI" sz="1800" b="0" dirty="0">
                            <a:solidFill>
                              <a:schemeClr val="tx1"/>
                            </a:solidFill>
                            <a:effectLst/>
                            <a:latin typeface="Arial Narrow" panose="020B060602020203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1 </a:t>
                          </a:r>
                          <a:r>
                            <a:rPr lang="sl-SI" sz="1800" b="0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MW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(slediti</a:t>
                          </a:r>
                          <a:r>
                            <a:rPr lang="sl-SI" sz="18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 Evropskemu ciljnemu modelu trga </a:t>
                          </a:r>
                          <a:r>
                            <a:rPr lang="sl-SI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nudenje sistemskih storitev, npr. terciarna regulacija frekvence)</a:t>
                          </a:r>
                          <a:endParaRPr lang="sl-SI" sz="1800" b="0" dirty="0">
                            <a:solidFill>
                              <a:schemeClr val="tx1"/>
                            </a:solidFill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10 </a:t>
                          </a:r>
                          <a:r>
                            <a:rPr lang="sl-SI" sz="1800" b="0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MW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(trenutna meja v SONDO)</a:t>
                          </a:r>
                          <a:endParaRPr lang="sl-SI" sz="1800" b="0" dirty="0">
                            <a:solidFill>
                              <a:schemeClr val="tx1"/>
                            </a:solidFill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ela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9885606"/>
                  </p:ext>
                </p:extLst>
              </p:nvPr>
            </p:nvGraphicFramePr>
            <p:xfrm>
              <a:off x="251520" y="1412776"/>
              <a:ext cx="8644003" cy="440235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1764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205374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80831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266429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</a:tblGrid>
                  <a:tr h="159404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l-SI" sz="1800" b="0" dirty="0" smtClean="0">
                              <a:effectLst/>
                              <a:latin typeface="Arial Narrow" panose="020B0606020202030204" pitchFamily="34" charset="0"/>
                            </a:rPr>
                            <a:t>PGM priključene</a:t>
                          </a:r>
                          <a:r>
                            <a:rPr lang="sl-SI" sz="1800" b="0" baseline="0" dirty="0" smtClean="0">
                              <a:effectLst/>
                              <a:latin typeface="Arial Narrow" panose="020B0606020202030204" pitchFamily="34" charset="0"/>
                            </a:rPr>
                            <a:t> na SN in NN </a:t>
                          </a:r>
                          <a:r>
                            <a:rPr lang="sl-SI" sz="1800" b="0" dirty="0" smtClean="0">
                              <a:effectLst/>
                              <a:latin typeface="Arial Narrow" panose="020B0606020202030204" pitchFamily="34" charset="0"/>
                            </a:rPr>
                            <a:t>omrežje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Omejitev praga največje zmogljivosti, od katerega naprej se </a:t>
                          </a:r>
                          <a:r>
                            <a:rPr lang="sl-SI" sz="1800" b="0" dirty="0" err="1">
                              <a:effectLst/>
                              <a:latin typeface="Arial Narrow" panose="020B0606020202030204" pitchFamily="34" charset="0"/>
                            </a:rPr>
                            <a:t>elektroenergijski</a:t>
                          </a: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 modul šteje za tip B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Omejitev praga največje zmogljivosti, od katerega naprej se </a:t>
                          </a:r>
                          <a:r>
                            <a:rPr lang="sl-SI" sz="1800" b="0" dirty="0" err="1">
                              <a:effectLst/>
                              <a:latin typeface="Arial Narrow" panose="020B0606020202030204" pitchFamily="34" charset="0"/>
                            </a:rPr>
                            <a:t>elektroenergijski</a:t>
                          </a: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 modul šteje za tip C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Omejitev praga največje zmogljivosti, od katerega naprej se </a:t>
                          </a:r>
                          <a:r>
                            <a:rPr lang="sl-SI" sz="1800" b="0" dirty="0" err="1">
                              <a:effectLst/>
                              <a:latin typeface="Arial Narrow" panose="020B0606020202030204" pitchFamily="34" charset="0"/>
                            </a:rPr>
                            <a:t>elektroenergijski</a:t>
                          </a: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 modul šteje za tip D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4367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sl-SI" sz="1800" b="0" dirty="0">
                              <a:effectLst/>
                              <a:latin typeface="Arial Narrow" panose="020B0606020202030204" pitchFamily="34" charset="0"/>
                            </a:rPr>
                            <a:t>Napetostni nivo</a:t>
                          </a:r>
                          <a:endParaRPr lang="sl-SI" sz="1800" b="0" dirty="0"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4438" t="-111441" r="-266272" b="-105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3232" t="-111441" r="-95228" b="-105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4943" t="-111441" r="-458" b="-105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>
                              <a:solidFill>
                                <a:schemeClr val="tx1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Predlog za Slovenijo</a:t>
                          </a:r>
                          <a:endParaRPr lang="sl-SI" sz="1800" b="0" dirty="0">
                            <a:solidFill>
                              <a:schemeClr val="tx1"/>
                            </a:solidFill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100 </a:t>
                          </a:r>
                          <a:r>
                            <a:rPr lang="sl-SI" sz="1800" b="0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kW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(omogoča večjo robustnost sistema)</a:t>
                          </a:r>
                          <a:endParaRPr lang="sl-SI" sz="1800" b="0" dirty="0">
                            <a:solidFill>
                              <a:schemeClr val="tx1"/>
                            </a:solidFill>
                            <a:effectLst/>
                            <a:latin typeface="Arial Narrow" panose="020B060602020203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1 </a:t>
                          </a:r>
                          <a:r>
                            <a:rPr lang="sl-SI" sz="1800" b="0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MW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(slediti</a:t>
                          </a:r>
                          <a:r>
                            <a:rPr lang="sl-SI" sz="18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 Evropskemu ciljnemu modelu trga </a:t>
                          </a:r>
                          <a:r>
                            <a:rPr lang="sl-SI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nudenje sistemskih storitev, npr. terciarna regulacija frekvence)</a:t>
                          </a:r>
                          <a:endParaRPr lang="sl-SI" sz="1800" b="0" dirty="0">
                            <a:solidFill>
                              <a:schemeClr val="tx1"/>
                            </a:solidFill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10 </a:t>
                          </a:r>
                          <a:r>
                            <a:rPr lang="sl-SI" sz="1800" b="0" dirty="0" smtClean="0">
                              <a:solidFill>
                                <a:srgbClr val="FF0000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MW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l-SI" sz="1800" b="0" dirty="0" smtClean="0">
                              <a:solidFill>
                                <a:schemeClr val="tx1"/>
                              </a:solidFill>
                              <a:effectLst/>
                              <a:latin typeface="Arial Narrow" panose="020B0606020202030204" pitchFamily="34" charset="0"/>
                            </a:rPr>
                            <a:t>(trenutna meja v SONDO)</a:t>
                          </a:r>
                          <a:endParaRPr lang="sl-SI" sz="1800" b="0" dirty="0">
                            <a:solidFill>
                              <a:schemeClr val="tx1"/>
                            </a:solidFill>
                            <a:effectLst/>
                            <a:latin typeface="Arial Narrow" panose="020B0606020202030204" pitchFamily="34" charset="0"/>
                            <a:ea typeface="Calibri"/>
                            <a:cs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59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6840760" cy="360040"/>
          </a:xfrm>
        </p:spPr>
        <p:txBody>
          <a:bodyPr/>
          <a:lstStyle/>
          <a:p>
            <a:r>
              <a:rPr lang="sl-SI" smtClean="0"/>
              <a:t>2. </a:t>
            </a:r>
            <a:r>
              <a:rPr lang="sl-SI" dirty="0"/>
              <a:t>Posredovane pripombe na prvotni predlog pragov med tipi A, B, C, D</a:t>
            </a:r>
            <a:endParaRPr lang="en-GB" dirty="0"/>
          </a:p>
        </p:txBody>
      </p:sp>
      <p:sp>
        <p:nvSpPr>
          <p:cNvPr id="4" name="Označba mesta vsebine 1"/>
          <p:cNvSpPr>
            <a:spLocks noGrp="1"/>
          </p:cNvSpPr>
          <p:nvPr>
            <p:ph idx="13"/>
          </p:nvPr>
        </p:nvSpPr>
        <p:spPr>
          <a:xfrm>
            <a:off x="467544" y="1124744"/>
            <a:ext cx="3240360" cy="5184576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sl-SI" sz="2000" u="sng">
                <a:solidFill>
                  <a:schemeClr val="tx1">
                    <a:lumMod val="65000"/>
                    <a:lumOff val="35000"/>
                  </a:schemeClr>
                </a:solidFill>
              </a:rPr>
              <a:t> strani </a:t>
            </a:r>
            <a:r>
              <a:rPr lang="sl-SI" sz="2000" u="sng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skupine </a:t>
            </a: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HSE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sl-SI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 strani SODO</a:t>
            </a:r>
          </a:p>
          <a:p>
            <a:pPr marL="0" indent="0"/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5" y="3472241"/>
            <a:ext cx="4831051" cy="29027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681" y="1630872"/>
            <a:ext cx="5950186" cy="16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mtClean="0"/>
              <a:t>3. </a:t>
            </a:r>
            <a:r>
              <a:rPr lang="sl-SI" dirty="0"/>
              <a:t>Priprava novega predloga za javno obravnavo in utemeljitev</a:t>
            </a:r>
          </a:p>
        </p:txBody>
      </p:sp>
      <p:sp>
        <p:nvSpPr>
          <p:cNvPr id="4" name="Označba mesta vsebine 1"/>
          <p:cNvSpPr>
            <a:spLocks noGrp="1"/>
          </p:cNvSpPr>
          <p:nvPr>
            <p:ph idx="13"/>
          </p:nvPr>
        </p:nvSpPr>
        <p:spPr>
          <a:xfrm>
            <a:off x="1043608" y="1340768"/>
            <a:ext cx="6480720" cy="4525963"/>
          </a:xfrm>
        </p:spPr>
        <p:txBody>
          <a:bodyPr/>
          <a:lstStyle/>
          <a:p>
            <a:pPr marL="0" indent="0"/>
            <a:r>
              <a:rPr lang="sl-SI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OZADJE pri pripravi novega predloga: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Pregled posredovanih pripomb skupine HSE in SODO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Uskladitev s </a:t>
            </a:r>
            <a:r>
              <a:rPr lang="sl-SI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SODO in skupni predlog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Uskladitev predloga pragov za Slovenijo s sosednjimi SOPO</a:t>
            </a:r>
            <a:endParaRPr lang="sl-SI" sz="2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Priprava novega predloga za javno obravnavo</a:t>
            </a:r>
            <a:endParaRPr lang="en-GB" sz="2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slov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7272808" cy="360040"/>
          </a:xfrm>
        </p:spPr>
        <p:txBody>
          <a:bodyPr/>
          <a:lstStyle/>
          <a:p>
            <a:r>
              <a:rPr lang="sl-SI" smtClean="0"/>
              <a:t>3. </a:t>
            </a:r>
            <a:r>
              <a:rPr lang="sl-SI" dirty="0"/>
              <a:t>Utemeljitev predloga ELES-a v sklopu javnega posvetovanja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205683" y="1052736"/>
            <a:ext cx="87588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 algn="ctr"/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Merila za določite meja med posameznimi tipi PGM</a:t>
            </a:r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algn="just"/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6100" lvl="1" indent="-457200" algn="just">
              <a:buAutoNum type="arabicPeriod"/>
            </a:pP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Obstoječe zahteve in zmogljivosti PGM (SONPO/ SONDO)</a:t>
            </a:r>
          </a:p>
          <a:p>
            <a:pPr marL="546100" lvl="1" indent="-457200" algn="just">
              <a:buAutoNum type="arabicPeriod"/>
            </a:pP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Karakteristike nacionalnega portfelja proizvodnih enot in njenega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razvoja (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predviden nivo integracije OVE)</a:t>
            </a:r>
          </a:p>
          <a:p>
            <a:pPr marL="546100" lvl="1" indent="-457200" algn="just">
              <a:buAutoNum type="arabicPeriod"/>
            </a:pP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Karakteristike prenosnega in distribucijskega sistema in njegov razvoj</a:t>
            </a:r>
          </a:p>
          <a:p>
            <a:pPr marL="546100" lvl="1" indent="-457200" algn="just">
              <a:buAutoNum type="arabicPeriod"/>
            </a:pP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Zagotovitev: 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0" lvl="2" indent="-342900" algn="just">
              <a:buFont typeface="Wingdings" panose="05000000000000000000" pitchFamily="2" charset="2"/>
              <a:buChar char="Ø"/>
            </a:pP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sigurnosti obratovanja EES</a:t>
            </a:r>
          </a:p>
          <a:p>
            <a:pPr marL="889000" lvl="2" indent="-342900" algn="just">
              <a:buFont typeface="Wingdings" panose="05000000000000000000" pitchFamily="2" charset="2"/>
              <a:buChar char="Ø"/>
            </a:pP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vzpostavitve sistema po razpadu</a:t>
            </a:r>
          </a:p>
          <a:p>
            <a:pPr marL="889000" lvl="2" indent="-342900" algn="just">
              <a:buFont typeface="Wingdings" panose="05000000000000000000" pitchFamily="2" charset="2"/>
              <a:buChar char="Ø"/>
            </a:pP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nudenja sistemskih storitev za PGM manjših moči (slediti Evropskemu ciljnemu modelu trga z električno energijo)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6100" lvl="1" indent="-457200" algn="just">
              <a:buAutoNum type="arabicPeriod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Upoštevanje predloga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SODO in HSE*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467544" y="6279703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i="1" dirty="0">
                <a:latin typeface="Arial" panose="020B0604020202020204" pitchFamily="34" charset="0"/>
                <a:cs typeface="Arial" panose="020B0604020202020204" pitchFamily="34" charset="0"/>
              </a:rPr>
              <a:t>Razen </a:t>
            </a:r>
            <a:r>
              <a:rPr lang="sl-SI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meje med PGM tipa A in tip B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slov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7272808" cy="360040"/>
          </a:xfrm>
        </p:spPr>
        <p:txBody>
          <a:bodyPr/>
          <a:lstStyle/>
          <a:p>
            <a:r>
              <a:rPr lang="sl-SI" dirty="0" smtClean="0"/>
              <a:t>3. Predviden </a:t>
            </a:r>
            <a:r>
              <a:rPr lang="sl-SI" dirty="0"/>
              <a:t>razvoj nacionalnega portfelja proizvodnih enot v Sloveniji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0" y="692696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 algn="just"/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Predviden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načrt integracije OVE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SLO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EES za leta: 2020, 2030, 2040, 2050 na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najbolj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realnem primeru vizija 3 po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scenariju (S14V-Evo)</a:t>
            </a:r>
          </a:p>
          <a:p>
            <a:pPr marL="88900" lvl="1" algn="just"/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623901" y="1419171"/>
          <a:ext cx="7920880" cy="3716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0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2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6692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19439">
                <a:tc gridSpan="8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Vsa nazivna moč RV (OVE &amp; SPTE) v MW</a:t>
                      </a:r>
                      <a:endParaRPr lang="sl-SI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9439"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leto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mHE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>
                          <a:effectLst/>
                          <a:latin typeface="Arial Narrow" panose="020B0606020202030204" pitchFamily="34" charset="0"/>
                        </a:rPr>
                        <a:t>BIO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>
                          <a:effectLst/>
                          <a:latin typeface="Arial Narrow" panose="020B0606020202030204" pitchFamily="34" charset="0"/>
                        </a:rPr>
                        <a:t>VE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>
                          <a:effectLst/>
                          <a:latin typeface="Arial Narrow" panose="020B0606020202030204" pitchFamily="34" charset="0"/>
                        </a:rPr>
                        <a:t>GE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>
                          <a:effectLst/>
                          <a:latin typeface="Arial Narrow" panose="020B0606020202030204" pitchFamily="34" charset="0"/>
                        </a:rPr>
                        <a:t>SPTE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Skupaj inštalirane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439"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275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112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611</a:t>
                      </a:r>
                      <a:endParaRPr lang="sl-SI" sz="20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439"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>
                          <a:effectLst/>
                          <a:latin typeface="Arial Narrow" panose="020B0606020202030204" pitchFamily="34" charset="0"/>
                        </a:rPr>
                        <a:t>2030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128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>
                          <a:effectLst/>
                          <a:latin typeface="Arial Narrow" panose="020B0606020202030204" pitchFamily="34" charset="0"/>
                        </a:rPr>
                        <a:t>68</a:t>
                      </a:r>
                      <a:endParaRPr lang="sl-SI" sz="2000" b="0" i="0" u="none" strike="noStrike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  <a:endParaRPr lang="sl-SI" sz="2000" b="0" i="0" u="none" strike="noStrike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308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131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709</a:t>
                      </a:r>
                      <a:endParaRPr lang="sl-SI" sz="20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9439"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>
                          <a:effectLst/>
                          <a:latin typeface="Arial Narrow" panose="020B0606020202030204" pitchFamily="34" charset="0"/>
                        </a:rPr>
                        <a:t>2040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136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  <a:endParaRPr lang="sl-SI" sz="2000" b="0" i="0" u="none" strike="noStrike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327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153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795</a:t>
                      </a:r>
                      <a:endParaRPr lang="sl-SI" sz="20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9439"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>
                          <a:effectLst/>
                          <a:latin typeface="Arial Narrow" panose="020B0606020202030204" pitchFamily="34" charset="0"/>
                        </a:rPr>
                        <a:t>2050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  <a:endParaRPr lang="sl-SI" sz="2000" b="0" i="0" u="none" strike="noStrike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>
                          <a:effectLst/>
                          <a:latin typeface="Arial Narrow" panose="020B0606020202030204" pitchFamily="34" charset="0"/>
                        </a:rPr>
                        <a:t>124</a:t>
                      </a:r>
                      <a:endParaRPr lang="sl-SI" sz="2000" b="0" i="0" u="none" strike="noStrike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>
                          <a:effectLst/>
                          <a:latin typeface="Arial Narrow" panose="020B0606020202030204" pitchFamily="34" charset="0"/>
                        </a:rPr>
                        <a:t>344</a:t>
                      </a:r>
                      <a:endParaRPr lang="sl-SI" sz="2000" b="0" i="0" u="none" strike="noStrike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  <a:latin typeface="Arial Narrow" panose="020B0606020202030204" pitchFamily="34" charset="0"/>
                        </a:rPr>
                        <a:t>175</a:t>
                      </a:r>
                      <a:endParaRPr lang="sl-SI" sz="2000" b="0" i="0" u="none" strike="noStrike" dirty="0">
                        <a:solidFill>
                          <a:srgbClr val="37562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864</a:t>
                      </a:r>
                      <a:endParaRPr lang="sl-SI" sz="20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Pravokotnik 10"/>
          <p:cNvSpPr/>
          <p:nvPr/>
        </p:nvSpPr>
        <p:spPr>
          <a:xfrm>
            <a:off x="224859" y="5192865"/>
            <a:ext cx="87588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 algn="just"/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Vir: NAPOVED RAZVOJA PREVZEMA ELEKTRIČNE ENERGIJE NA PRENOSNEM OMREŽJU REPUBLIKE SLOVENIJE DO LETA 2050,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EIMV, Študija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št.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2271,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Ljubljana, februar 2015</a:t>
            </a:r>
          </a:p>
        </p:txBody>
      </p:sp>
    </p:spTree>
    <p:extLst>
      <p:ext uri="{BB962C8B-B14F-4D97-AF65-F5344CB8AC3E}">
        <p14:creationId xmlns:p14="http://schemas.microsoft.com/office/powerpoint/2010/main" val="41106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slov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7272808" cy="360040"/>
          </a:xfrm>
        </p:spPr>
        <p:txBody>
          <a:bodyPr/>
          <a:lstStyle/>
          <a:p>
            <a:r>
              <a:rPr lang="sl-SI" smtClean="0"/>
              <a:t>3. </a:t>
            </a:r>
            <a:r>
              <a:rPr lang="sl-SI" dirty="0"/>
              <a:t>Novi predlog za javno obravnavo</a:t>
            </a:r>
          </a:p>
        </p:txBody>
      </p:sp>
      <p:sp>
        <p:nvSpPr>
          <p:cNvPr id="5" name="Pravokotnik 4"/>
          <p:cNvSpPr/>
          <p:nvPr/>
        </p:nvSpPr>
        <p:spPr>
          <a:xfrm>
            <a:off x="395536" y="44809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Razlogi za znižanje pragov med posameznimi tipi PGM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455126"/>
              </p:ext>
            </p:extLst>
          </p:nvPr>
        </p:nvGraphicFramePr>
        <p:xfrm>
          <a:off x="50800" y="899496"/>
          <a:ext cx="903649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Meja med A/B</a:t>
                      </a:r>
                      <a:endParaRPr lang="sl-SI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Meja med B/C</a:t>
                      </a:r>
                      <a:endParaRPr lang="sl-SI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Meja med C/D</a:t>
                      </a:r>
                    </a:p>
                    <a:p>
                      <a:pPr algn="ctr"/>
                      <a:endParaRPr lang="sl-SI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Napetostna stabilnost distribucijskega sistema</a:t>
                      </a:r>
                    </a:p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Varnejše vzdrževanje distribucijskega omrežja</a:t>
                      </a:r>
                    </a:p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Odpornost na motnje (ohranitev</a:t>
                      </a:r>
                      <a:r>
                        <a:rPr lang="sl-SI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sigurnosti obratovanja distribucijskega omrežja</a:t>
                      </a: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Vodenje prenosnega sistema (spoznavnost PGM manjših moči priključenih</a:t>
                      </a:r>
                      <a:r>
                        <a:rPr lang="sl-SI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distribucijsko omrežje</a:t>
                      </a: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 </a:t>
                      </a: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priključitev PGM</a:t>
                      </a:r>
                      <a:r>
                        <a:rPr lang="sl-SI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tipa </a:t>
                      </a: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zadostuje le </a:t>
                      </a: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certifikat opreme</a:t>
                      </a:r>
                      <a:endParaRPr lang="sl-SI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Zadostnost nudenja sistemskih storitev (pomanjkanje zmogljivosti v času proizvodnje</a:t>
                      </a:r>
                      <a:r>
                        <a:rPr lang="sl-SI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velikega deleža OVE; npr. zagotavljanje regulacije za povrnitev frekvence</a:t>
                      </a: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Frekvenčna stabilnost:</a:t>
                      </a:r>
                    </a:p>
                    <a:p>
                      <a:pPr marL="539750" lvl="1" indent="-182563"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zagotavljanja OFON-P in FON ob</a:t>
                      </a:r>
                      <a:r>
                        <a:rPr lang="sl-SI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vzpostavitvi EES (od spodaj navzgor) in otočno obratovanje</a:t>
                      </a:r>
                    </a:p>
                    <a:p>
                      <a:pPr marL="539750" lvl="1" indent="-182563">
                        <a:buFont typeface="Arial" panose="020B0604020202020204" pitchFamily="34" charset="0"/>
                        <a:buChar char="•"/>
                      </a:pPr>
                      <a:r>
                        <a:rPr lang="sl-SI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zagotavljanja sintetične vztrajnosti sistema z PPM tipa C</a:t>
                      </a:r>
                      <a:endParaRPr lang="sl-SI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l-SI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Dosedanja meja za priključitev </a:t>
                      </a: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PGM</a:t>
                      </a:r>
                      <a:r>
                        <a:rPr lang="sl-SI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 distribucijsko ali prenosno omrežje predstavlja </a:t>
                      </a:r>
                      <a:r>
                        <a:rPr lang="sl-SI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zmogljivosti </a:t>
                      </a:r>
                      <a:r>
                        <a:rPr lang="sl-SI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MW</a:t>
                      </a:r>
                    </a:p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l-SI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Upoštevan predlog SODO: meja se postavi na 25 MW za vključitev PGM v distribucijski sistem (na napetostni nivo pod 110 kV, tj. v SN omrežje)</a:t>
                      </a:r>
                      <a:endParaRPr lang="sl-SI" sz="18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7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02_NCs-GLs_pregled" id="{86B4FCDF-D92E-4888-8042-0EBB738950BE}" vid="{054C1764-5B7C-4888-B745-269B8317A131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to xmlns="5b3f9753-af46-4c29-866c-73df5e27038a">2015</Leto>
    <Vrsta_dokumenta xmlns="536c1751-4cb3-400b-b7e3-e5af466a94b9">Ostalo</Vrsta_dokument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CAE7ED023682488BA8EDA2573A03A9" ma:contentTypeVersion="4" ma:contentTypeDescription="Ustvari nov dokument." ma:contentTypeScope="" ma:versionID="09782fd358061c25c2bd6b5451c0bafe">
  <xsd:schema xmlns:xsd="http://www.w3.org/2001/XMLSchema" xmlns:xs="http://www.w3.org/2001/XMLSchema" xmlns:p="http://schemas.microsoft.com/office/2006/metadata/properties" xmlns:ns2="536c1751-4cb3-400b-b7e3-e5af466a94b9" xmlns:ns3="5b3f9753-af46-4c29-866c-73df5e27038a" targetNamespace="http://schemas.microsoft.com/office/2006/metadata/properties" ma:root="true" ma:fieldsID="80131314e574c4ad4d3727d79a69f518" ns2:_="" ns3:_="">
    <xsd:import namespace="536c1751-4cb3-400b-b7e3-e5af466a94b9"/>
    <xsd:import namespace="5b3f9753-af46-4c29-866c-73df5e27038a"/>
    <xsd:element name="properties">
      <xsd:complexType>
        <xsd:sequence>
          <xsd:element name="documentManagement">
            <xsd:complexType>
              <xsd:all>
                <xsd:element ref="ns2:Vrsta_dokumenta" minOccurs="0"/>
                <xsd:element ref="ns3:Le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c1751-4cb3-400b-b7e3-e5af466a94b9" elementFormDefault="qualified">
    <xsd:import namespace="http://schemas.microsoft.com/office/2006/documentManagement/types"/>
    <xsd:import namespace="http://schemas.microsoft.com/office/infopath/2007/PartnerControls"/>
    <xsd:element name="Vrsta_dokumenta" ma:index="8" nillable="true" ma:displayName="Vrsta_dokumenta" ma:default="Ostalo" ma:format="Dropdown" ma:internalName="Vrsta_dokumenta">
      <xsd:simpleType>
        <xsd:restriction base="dms:Choice">
          <xsd:enumeration value="Ostalo"/>
          <xsd:enumeration value="Zapisnik"/>
          <xsd:enumeration value="Navodilo"/>
          <xsd:enumeration value="Poročilo"/>
          <xsd:enumeration value="Predstavitev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f9753-af46-4c29-866c-73df5e27038a" elementFormDefault="qualified">
    <xsd:import namespace="http://schemas.microsoft.com/office/2006/documentManagement/types"/>
    <xsd:import namespace="http://schemas.microsoft.com/office/infopath/2007/PartnerControls"/>
    <xsd:element name="Leto" ma:index="9" nillable="true" ma:displayName="Leto" ma:default="2015" ma:format="Dropdown" ma:internalName="Leto">
      <xsd:simpleType>
        <xsd:restriction base="dms:Choice"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0834EB-33AC-41E3-BA45-BD173CBACCA9}"/>
</file>

<file path=customXml/itemProps2.xml><?xml version="1.0" encoding="utf-8"?>
<ds:datastoreItem xmlns:ds="http://schemas.openxmlformats.org/officeDocument/2006/customXml" ds:itemID="{9D7B509D-9F07-4ACE-982E-27030119F852}"/>
</file>

<file path=customXml/itemProps3.xml><?xml version="1.0" encoding="utf-8"?>
<ds:datastoreItem xmlns:ds="http://schemas.openxmlformats.org/officeDocument/2006/customXml" ds:itemID="{923CED02-28A0-4969-9CB6-10F4B4FEC946}"/>
</file>

<file path=docProps/app.xml><?xml version="1.0" encoding="utf-8"?>
<Properties xmlns="http://schemas.openxmlformats.org/officeDocument/2006/extended-properties" xmlns:vt="http://schemas.openxmlformats.org/officeDocument/2006/docPropsVTypes">
  <Template>201602_NCs-GLs_pregled</Template>
  <TotalTime>3693</TotalTime>
  <Words>877</Words>
  <Application>Microsoft Office PowerPoint</Application>
  <PresentationFormat>Diaprojekcija na zaslonu (4:3)</PresentationFormat>
  <Paragraphs>195</Paragraphs>
  <Slides>14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Cambria Math</vt:lpstr>
      <vt:lpstr>Courier New</vt:lpstr>
      <vt:lpstr>Times New Roman</vt:lpstr>
      <vt:lpstr>Wingdings</vt:lpstr>
      <vt:lpstr>Officeova tema</vt:lpstr>
      <vt:lpstr>Javno posvetovanje glede predloga nacionalnih pragov elektroenergijskih modulov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Pregled novih EU uredb</dc:title>
  <dc:creator>Žvab Jaka</dc:creator>
  <cp:lastModifiedBy>Pšaker Mitja</cp:lastModifiedBy>
  <cp:revision>259</cp:revision>
  <dcterms:created xsi:type="dcterms:W3CDTF">2016-03-04T09:00:47Z</dcterms:created>
  <dcterms:modified xsi:type="dcterms:W3CDTF">2017-01-20T12:28:01Z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0x0101008BCAE7ED023682488BA8EDA2573A03A9</vt:lpwstr>
  </property>
</Properties>
</file>